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67" r:id="rId6"/>
    <p:sldId id="261" r:id="rId7"/>
    <p:sldId id="259" r:id="rId8"/>
    <p:sldId id="260" r:id="rId9"/>
    <p:sldId id="264" r:id="rId10"/>
    <p:sldId id="265" r:id="rId11"/>
    <p:sldId id="268" r:id="rId12"/>
    <p:sldId id="263" r:id="rId13"/>
    <p:sldId id="269" r:id="rId14"/>
    <p:sldId id="270" r:id="rId15"/>
  </p:sldIdLst>
  <p:sldSz cx="9144000" cy="5143500" type="screen16x9"/>
  <p:notesSz cx="6858000" cy="9144000"/>
  <p:embeddedFontLst>
    <p:embeddedFont>
      <p:font typeface="Caveat" panose="020B0604020202020204" charset="0"/>
      <p:regular r:id="rId17"/>
      <p:bold r:id="rId18"/>
    </p:embeddedFont>
    <p:embeddedFont>
      <p:font typeface="Lexend" panose="020B0604020202020204" charset="0"/>
      <p:regular r:id="rId19"/>
      <p:bold r:id="rId20"/>
    </p:embeddedFon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3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05004dd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05004dd5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05004dd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05004dd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05004dd5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05004dd5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70f6e7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070f6e7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ELON MUSK APPROVED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05004d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05004dd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5004dd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05004dd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05004dd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05004dd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05004dd5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05004dd5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05004dd5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05004dd5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070f6e7ce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070f6e7ce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070f6e7ce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070f6e7ce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070f6e7ce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070f6e7ce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303975" y="1457300"/>
            <a:ext cx="4300800" cy="5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03975" y="2815900"/>
            <a:ext cx="4300800" cy="201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97625" y="680800"/>
            <a:ext cx="3980032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000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Designathon</a:t>
            </a:r>
            <a:r>
              <a:rPr lang="en-CA" sz="5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2023</a:t>
            </a:r>
            <a:endParaRPr sz="5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71825" y="2736700"/>
            <a:ext cx="27651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dirty="0">
                <a:solidFill>
                  <a:schemeClr val="accent4"/>
                </a:solidFill>
                <a:latin typeface="Caveat"/>
                <a:ea typeface="Caveat"/>
                <a:cs typeface="Caveat"/>
                <a:sym typeface="Caveat"/>
              </a:rPr>
              <a:t>Multi-tool Challenge</a:t>
            </a:r>
            <a:endParaRPr sz="2500" dirty="0">
              <a:solidFill>
                <a:schemeClr val="accent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623175" y="4387975"/>
            <a:ext cx="3662400" cy="637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>
                <a:solidFill>
                  <a:schemeClr val="lt2"/>
                </a:solidFill>
              </a:rPr>
              <a:t>Team 18: Ibrahim, Alex, Tabish, Ryan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Design Feasibility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2785925" y="4408100"/>
            <a:ext cx="4050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700" b="1" dirty="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latin typeface="Merriweather"/>
                <a:ea typeface="Merriweather"/>
                <a:cs typeface="Merriweather"/>
                <a:sym typeface="Merriweather"/>
              </a:rPr>
              <a:t>Economic Analysis and BOM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26"/>
          <p:cNvSpPr/>
          <p:nvPr/>
        </p:nvSpPr>
        <p:spPr>
          <a:xfrm rot="-1530920">
            <a:off x="8493084" y="1071886"/>
            <a:ext cx="241670" cy="50762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050" y="137050"/>
            <a:ext cx="806275" cy="8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99600" y="445025"/>
            <a:ext cx="56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Future Innovations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731525" y="1193713"/>
            <a:ext cx="4050600" cy="6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126" y="132075"/>
            <a:ext cx="1430377" cy="16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731525" y="4105075"/>
            <a:ext cx="4050600" cy="74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919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625" y="199510"/>
            <a:ext cx="574511" cy="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20615" y="175022"/>
            <a:ext cx="574510" cy="6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End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75" y="841800"/>
            <a:ext cx="5563049" cy="370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553499" y="453100"/>
            <a:ext cx="8365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Problem slide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166275" y="1101225"/>
            <a:ext cx="4349154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en-CA" sz="1300" dirty="0">
                <a:latin typeface="Lexend"/>
                <a:ea typeface="Lexend"/>
                <a:cs typeface="Lexend"/>
                <a:sym typeface="Lexend"/>
              </a:rPr>
              <a:t>Multiple tools = INCONVENICE </a:t>
            </a:r>
          </a:p>
          <a:p>
            <a:pPr marL="889000" lvl="1" indent="-285750">
              <a:buSzPts val="1300"/>
              <a:buFontTx/>
              <a:buChar char="-"/>
            </a:pPr>
            <a:r>
              <a:rPr lang="en-CA" sz="900" dirty="0">
                <a:latin typeface="Lexend"/>
                <a:ea typeface="Lexend"/>
                <a:cs typeface="Lexend"/>
                <a:sym typeface="Lexend"/>
              </a:rPr>
              <a:t>Solution?</a:t>
            </a:r>
          </a:p>
          <a:p>
            <a:pPr marL="603250" lvl="1" indent="0">
              <a:buSzPts val="1300"/>
              <a:buNone/>
            </a:pPr>
            <a:endParaRPr lang="en-CA" sz="900" dirty="0">
              <a:latin typeface="Lexend"/>
              <a:ea typeface="Lexend"/>
              <a:cs typeface="Lexend"/>
              <a:sym typeface="Lexend"/>
            </a:endParaRPr>
          </a:p>
          <a:p>
            <a:pPr marL="431800" indent="-285750">
              <a:buSzPts val="1300"/>
              <a:buFontTx/>
              <a:buChar char="-"/>
            </a:pPr>
            <a:r>
              <a:rPr lang="en-CA" sz="1300" dirty="0">
                <a:latin typeface="Lexend"/>
                <a:ea typeface="Lexend"/>
                <a:cs typeface="Lexend"/>
                <a:sym typeface="Lexend"/>
              </a:rPr>
              <a:t>Create a multitool!</a:t>
            </a:r>
          </a:p>
          <a:p>
            <a:pPr marL="889000" lvl="1" indent="-285750">
              <a:buSzPts val="1300"/>
              <a:buFontTx/>
              <a:buChar char="-"/>
            </a:pPr>
            <a:r>
              <a:rPr lang="en-CA" sz="900" dirty="0">
                <a:latin typeface="Lexend"/>
                <a:ea typeface="Lexend"/>
                <a:cs typeface="Lexend"/>
                <a:sym typeface="Lexend"/>
              </a:rPr>
              <a:t>Oversaturation?</a:t>
            </a:r>
          </a:p>
          <a:p>
            <a:pPr marL="603250" lvl="1" indent="0">
              <a:buSzPts val="1300"/>
              <a:buNone/>
            </a:pPr>
            <a:endParaRPr lang="en-CA" sz="900" dirty="0">
              <a:latin typeface="Lexend"/>
              <a:ea typeface="Lexend"/>
              <a:cs typeface="Lexend"/>
              <a:sym typeface="Lexend"/>
            </a:endParaRPr>
          </a:p>
          <a:p>
            <a:pPr marL="431800" indent="-285750">
              <a:buSzPts val="1300"/>
              <a:buFontTx/>
              <a:buChar char="-"/>
            </a:pPr>
            <a:r>
              <a:rPr lang="en-CA" sz="1300" dirty="0">
                <a:latin typeface="Lexend"/>
                <a:ea typeface="Lexend"/>
                <a:cs typeface="Lexend"/>
                <a:sym typeface="Lexend"/>
              </a:rPr>
              <a:t>Now what?</a:t>
            </a:r>
          </a:p>
          <a:p>
            <a:pPr marL="431800" indent="-285750">
              <a:buSzPts val="1300"/>
              <a:buFontTx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marL="146050" indent="0">
              <a:buSzPts val="1300"/>
              <a:buNone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indent="-311150"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336503" y="3488175"/>
            <a:ext cx="1692697" cy="70785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dk1"/>
                </a:solidFill>
              </a:rPr>
              <a:t>Niche</a:t>
            </a:r>
          </a:p>
        </p:txBody>
      </p:sp>
      <p:pic>
        <p:nvPicPr>
          <p:cNvPr id="3" name="Picture 2" descr="A picture containing knife, weapon, different, several&#10;&#10;Description automatically generated">
            <a:extLst>
              <a:ext uri="{FF2B5EF4-FFF2-40B4-BE49-F238E27FC236}">
                <a16:creationId xmlns:a16="http://schemas.microsoft.com/office/drawing/2014/main" id="{EA5430F5-93DB-5D73-83A5-84244EDE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57" y="1025800"/>
            <a:ext cx="2456357" cy="1637571"/>
          </a:xfrm>
          <a:prstGeom prst="rect">
            <a:avLst/>
          </a:prstGeom>
        </p:spPr>
      </p:pic>
      <p:pic>
        <p:nvPicPr>
          <p:cNvPr id="5" name="Picture 4" descr="A red circle with a black circle in the middle&#10;&#10;Description automatically generated with low confidence">
            <a:extLst>
              <a:ext uri="{FF2B5EF4-FFF2-40B4-BE49-F238E27FC236}">
                <a16:creationId xmlns:a16="http://schemas.microsoft.com/office/drawing/2014/main" id="{115ADE72-C032-6BD0-9683-622D24B3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868" y="1101225"/>
            <a:ext cx="1855857" cy="1855857"/>
          </a:xfrm>
          <a:prstGeom prst="rect">
            <a:avLst/>
          </a:prstGeom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17DC3691-3A69-7746-A238-B3A098A49099}"/>
              </a:ext>
            </a:extLst>
          </p:cNvPr>
          <p:cNvSpPr txBox="1"/>
          <p:nvPr/>
        </p:nvSpPr>
        <p:spPr>
          <a:xfrm>
            <a:off x="716674" y="3488175"/>
            <a:ext cx="1692697" cy="70785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dk1"/>
                </a:solidFill>
              </a:rPr>
              <a:t>Multitool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FC8C75A6-F742-448F-CB2C-FC61E46B2583}"/>
              </a:ext>
            </a:extLst>
          </p:cNvPr>
          <p:cNvSpPr/>
          <p:nvPr/>
        </p:nvSpPr>
        <p:spPr>
          <a:xfrm>
            <a:off x="2556360" y="3542469"/>
            <a:ext cx="633154" cy="59926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9C47B34E-4080-48F4-B981-B82EDDE521D8}"/>
              </a:ext>
            </a:extLst>
          </p:cNvPr>
          <p:cNvSpPr/>
          <p:nvPr/>
        </p:nvSpPr>
        <p:spPr>
          <a:xfrm>
            <a:off x="5174346" y="3483923"/>
            <a:ext cx="1168397" cy="70785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DB3E199A-0ED7-EACD-C998-1EC9BADAC209}"/>
              </a:ext>
            </a:extLst>
          </p:cNvPr>
          <p:cNvSpPr txBox="1"/>
          <p:nvPr/>
        </p:nvSpPr>
        <p:spPr>
          <a:xfrm>
            <a:off x="6606517" y="3483923"/>
            <a:ext cx="1692697" cy="707856"/>
          </a:xfrm>
          <a:prstGeom prst="rect">
            <a:avLst/>
          </a:prstGeom>
          <a:noFill/>
          <a:ln w="38100" cap="flat" cmpd="sng">
            <a:solidFill>
              <a:srgbClr val="37C9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dk1"/>
                </a:solidFill>
              </a:rPr>
              <a:t>Eureka!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2700000">
            <a:off x="8109921" y="2861937"/>
            <a:ext cx="773858" cy="30769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7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826957" y="531749"/>
            <a:ext cx="33168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Solution Criteria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70014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-CA" sz="1500" dirty="0">
                <a:latin typeface="Lexend"/>
                <a:ea typeface="Lexend"/>
                <a:cs typeface="Lexend"/>
                <a:sym typeface="Lexend"/>
              </a:rPr>
              <a:t>Multitool for computer maintenance 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-CA" sz="1500" dirty="0">
                <a:latin typeface="Lexend"/>
                <a:ea typeface="Lexend"/>
                <a:cs typeface="Lexend"/>
                <a:sym typeface="Lexend"/>
              </a:rPr>
              <a:t>Safe and compact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-CA" sz="1500" dirty="0">
                <a:latin typeface="Lexend"/>
                <a:ea typeface="Lexend"/>
                <a:cs typeface="Lexend"/>
                <a:sym typeface="Lexend"/>
              </a:rPr>
              <a:t>Customizable 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r>
              <a:rPr lang="en-CA" sz="1500" dirty="0">
                <a:latin typeface="Lexend"/>
                <a:ea typeface="Lexend"/>
                <a:cs typeface="Lexend"/>
                <a:sym typeface="Lexend"/>
              </a:rPr>
              <a:t>Utility</a:t>
            </a:r>
            <a:endParaRPr sz="15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255891" y="3274564"/>
            <a:ext cx="3169807" cy="170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Interchangeable Screwdriver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Needle Nose Plier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Sim Ejector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4 inch ruler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Scissors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Jimmy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endParaRPr lang="en-CA" sz="14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" name="Google Shape;82;p16">
            <a:extLst>
              <a:ext uri="{FF2B5EF4-FFF2-40B4-BE49-F238E27FC236}">
                <a16:creationId xmlns:a16="http://schemas.microsoft.com/office/drawing/2014/main" id="{FE441807-B36B-4A1F-59DE-46DACBFC591C}"/>
              </a:ext>
            </a:extLst>
          </p:cNvPr>
          <p:cNvSpPr txBox="1">
            <a:spLocks/>
          </p:cNvSpPr>
          <p:nvPr/>
        </p:nvSpPr>
        <p:spPr>
          <a:xfrm>
            <a:off x="6324099" y="3274564"/>
            <a:ext cx="2065158" cy="150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8 in x 4 in x 4 in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¼ inch driver hex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-CA" sz="1400" dirty="0">
                <a:latin typeface="Lexend"/>
                <a:ea typeface="Lexend"/>
                <a:cs typeface="Lexend"/>
                <a:sym typeface="Lexend"/>
              </a:rPr>
              <a:t>Bit size variation</a:t>
            </a:r>
          </a:p>
          <a:p>
            <a:pPr lvl="1">
              <a:buFont typeface="Lexend"/>
              <a:buChar char="-"/>
            </a:pPr>
            <a:r>
              <a:rPr lang="en-CA" sz="1000" dirty="0">
                <a:latin typeface="Lexend"/>
                <a:ea typeface="Lexend"/>
                <a:cs typeface="Lexend"/>
                <a:sym typeface="Lexend"/>
              </a:rPr>
              <a:t>Small</a:t>
            </a:r>
          </a:p>
          <a:p>
            <a:pPr lvl="1">
              <a:buFont typeface="Lexend"/>
              <a:buChar char="-"/>
            </a:pPr>
            <a:r>
              <a:rPr lang="en-CA" sz="1000" dirty="0">
                <a:latin typeface="Lexend"/>
                <a:ea typeface="Lexend"/>
                <a:cs typeface="Lexend"/>
                <a:sym typeface="Lexend"/>
              </a:rPr>
              <a:t>Medium</a:t>
            </a:r>
          </a:p>
          <a:p>
            <a:pPr lvl="1">
              <a:buFont typeface="Lexend"/>
              <a:buChar char="-"/>
            </a:pPr>
            <a:r>
              <a:rPr lang="en-CA" sz="1000" dirty="0">
                <a:latin typeface="Lexend"/>
                <a:ea typeface="Lexend"/>
                <a:cs typeface="Lexend"/>
                <a:sym typeface="Lexend"/>
              </a:rPr>
              <a:t>large</a:t>
            </a:r>
          </a:p>
        </p:txBody>
      </p:sp>
      <p:sp>
        <p:nvSpPr>
          <p:cNvPr id="6" name="Google Shape;78;p16">
            <a:extLst>
              <a:ext uri="{FF2B5EF4-FFF2-40B4-BE49-F238E27FC236}">
                <a16:creationId xmlns:a16="http://schemas.microsoft.com/office/drawing/2014/main" id="{F35EB09B-C452-33E1-1F7D-CCD40A1D2BD7}"/>
              </a:ext>
            </a:extLst>
          </p:cNvPr>
          <p:cNvSpPr txBox="1">
            <a:spLocks/>
          </p:cNvSpPr>
          <p:nvPr/>
        </p:nvSpPr>
        <p:spPr>
          <a:xfrm>
            <a:off x="3512457" y="2571750"/>
            <a:ext cx="56315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Features and Specifications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57FB-8ED4-D378-DAD8-0A637309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Reason we chose what we chose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18386-DB40-FEBC-9F9E-8345045FE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65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2700000" flipH="1">
            <a:off x="-256334" y="2110698"/>
            <a:ext cx="9656674" cy="773858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2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Merriweather"/>
                <a:ea typeface="Merriweather"/>
                <a:cs typeface="Merriweather"/>
                <a:sym typeface="Merriweather"/>
              </a:rPr>
              <a:t>Design Process slide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0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Final 3D Model</a:t>
            </a:r>
            <a:endParaRPr dirty="0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F752F0C-75F0-188E-325D-CA299603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45" y="4160076"/>
            <a:ext cx="1268655" cy="797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54425" y="105700"/>
            <a:ext cx="8906100" cy="912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20" dirty="0">
                <a:latin typeface="Merriweather"/>
                <a:ea typeface="Merriweather"/>
                <a:cs typeface="Merriweather"/>
                <a:sym typeface="Merriweather"/>
              </a:rPr>
              <a:t>Simulation of Mechanisms</a:t>
            </a: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25" y="2790813"/>
            <a:ext cx="66675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8574" y="3553263"/>
            <a:ext cx="588475" cy="8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87899" y="3553275"/>
            <a:ext cx="588475" cy="8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 rot="2700000">
            <a:off x="7000121" y="-718979"/>
            <a:ext cx="773858" cy="71883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 rot="2700000">
            <a:off x="1370021" y="-1306704"/>
            <a:ext cx="773858" cy="71883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42850" y="195400"/>
            <a:ext cx="6735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interface and choice of aesthetic</a:t>
            </a:r>
            <a:endParaRPr sz="2700" b="1"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19324" y="0"/>
            <a:ext cx="2523051" cy="209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120</Words>
  <Application>Microsoft Office PowerPoint</Application>
  <PresentationFormat>On-screen Show (16:9)</PresentationFormat>
  <Paragraphs>48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Lexend</vt:lpstr>
      <vt:lpstr>Caveat</vt:lpstr>
      <vt:lpstr>Merriweather</vt:lpstr>
      <vt:lpstr>Arial</vt:lpstr>
      <vt:lpstr>Playfair Display</vt:lpstr>
      <vt:lpstr>Simple Dark</vt:lpstr>
      <vt:lpstr>Designathon 2023</vt:lpstr>
      <vt:lpstr>Problem slide</vt:lpstr>
      <vt:lpstr>Solution Criteria</vt:lpstr>
      <vt:lpstr>Reason we chose what we chose slide</vt:lpstr>
      <vt:lpstr>Design Process slide</vt:lpstr>
      <vt:lpstr>PowerPoint Presentation</vt:lpstr>
      <vt:lpstr>Final 3D Model</vt:lpstr>
      <vt:lpstr>Simulation of Mechanisms</vt:lpstr>
      <vt:lpstr>PowerPoint Presentation</vt:lpstr>
      <vt:lpstr>Design Feasibility</vt:lpstr>
      <vt:lpstr>Economic Analysis and BOM</vt:lpstr>
      <vt:lpstr>Future Innovations</vt:lpstr>
      <vt:lpstr>Conclusion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Ahmed</dc:creator>
  <cp:lastModifiedBy>Ibrahim Ahmed</cp:lastModifiedBy>
  <cp:revision>6</cp:revision>
  <dcterms:modified xsi:type="dcterms:W3CDTF">2023-03-04T21:13:42Z</dcterms:modified>
</cp:coreProperties>
</file>